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70" r:id="rId4"/>
    <p:sldId id="273" r:id="rId5"/>
    <p:sldId id="268" r:id="rId6"/>
    <p:sldId id="274" r:id="rId7"/>
    <p:sldId id="275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FFFF"/>
    <a:srgbClr val="66FF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90" d="100"/>
          <a:sy n="90" d="100"/>
        </p:scale>
        <p:origin x="76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F3005-F028-4B53-ADC5-A1127B5268E5}" type="datetimeFigureOut">
              <a:rPr lang="es-VE" smtClean="0"/>
              <a:t>3/2/2017</a:t>
            </a:fld>
            <a:endParaRPr lang="es-V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AF924-C5E5-4D1E-B13C-53767CD3B66A}" type="slidenum">
              <a:rPr lang="es-VE" smtClean="0"/>
              <a:t>‹#›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7710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F924-C5E5-4D1E-B13C-53767CD3B66A}" type="slidenum">
              <a:rPr lang="es-VE" smtClean="0"/>
              <a:t>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7452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Applications of Linear Systems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 Lesson 4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42950"/>
            <a:ext cx="8335170" cy="9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29310"/>
            <a:ext cx="8686800" cy="42522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just">
              <a:buNone/>
            </a:pPr>
            <a:r>
              <a:rPr lang="en-US" sz="2400" dirty="0"/>
              <a:t>Recognize and solve the different applications of linear systems of equations like relationship between numbers, mixtures, business, investment and geometry.</a:t>
            </a:r>
          </a:p>
          <a:p>
            <a:pPr marL="0" indent="0" algn="ctr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Solving Linear Systems using Elimination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Solving Linear Systems using Substitution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Linear Equations in two variables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14350"/>
            <a:ext cx="8458200" cy="2971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rgbClr val="0070C0"/>
                </a:solidFill>
              </a:rPr>
              <a:t>LINEAR SYSTEM OF EQUATIONS</a:t>
            </a:r>
            <a:endParaRPr lang="en-US" sz="2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just">
              <a:buNone/>
            </a:pPr>
            <a:r>
              <a:rPr lang="en-US" sz="2000" dirty="0"/>
              <a:t>Is a set of equations with the same pair of variables.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0070C0"/>
                </a:solidFill>
              </a:rPr>
              <a:t>APPLICATIONS OF LINEAR SYSTEM OF EQUATIONS</a:t>
            </a:r>
          </a:p>
          <a:p>
            <a:pPr marL="0" indent="0">
              <a:buNone/>
            </a:pPr>
            <a:r>
              <a:rPr lang="en-US" sz="2000" dirty="0"/>
              <a:t> Are represented through story problems or word problems. The point is to set up the equations and solve the system.</a:t>
            </a:r>
            <a:endParaRPr lang="es-VE" sz="2000" dirty="0"/>
          </a:p>
          <a:p>
            <a:pPr marL="0" indent="0">
              <a:buNone/>
            </a:pPr>
            <a:r>
              <a:rPr lang="en-US" sz="2000" dirty="0"/>
              <a:t>These applications mostly represent the following topics:</a:t>
            </a:r>
            <a:endParaRPr lang="es-VE" sz="2000" dirty="0"/>
          </a:p>
          <a:p>
            <a:pPr lvl="0"/>
            <a:r>
              <a:rPr lang="en-US" sz="2000" dirty="0"/>
              <a:t>Relation between numbers</a:t>
            </a:r>
            <a:endParaRPr lang="es-VE" sz="2000" dirty="0"/>
          </a:p>
          <a:p>
            <a:pPr lvl="0"/>
            <a:r>
              <a:rPr lang="en-US" sz="2000" dirty="0"/>
              <a:t>Mixtures</a:t>
            </a:r>
            <a:endParaRPr lang="es-VE" sz="2000" dirty="0"/>
          </a:p>
          <a:p>
            <a:pPr lvl="0"/>
            <a:r>
              <a:rPr lang="en-US" sz="2000" dirty="0"/>
              <a:t>Business</a:t>
            </a:r>
            <a:endParaRPr lang="es-VE" sz="2000" dirty="0"/>
          </a:p>
          <a:p>
            <a:pPr lvl="0"/>
            <a:r>
              <a:rPr lang="en-US" sz="2000" dirty="0"/>
              <a:t>Geometry</a:t>
            </a:r>
            <a:endParaRPr lang="es-VE" sz="2000" dirty="0"/>
          </a:p>
          <a:p>
            <a:pPr lvl="0"/>
            <a:r>
              <a:rPr lang="en-US" sz="2000" dirty="0"/>
              <a:t>Investment</a:t>
            </a:r>
            <a:endParaRPr lang="es-VE" sz="2000" dirty="0"/>
          </a:p>
          <a:p>
            <a:pPr marL="0" indent="0" algn="just">
              <a:buNone/>
            </a:pPr>
            <a:endParaRPr lang="es-VE" sz="2000" dirty="0"/>
          </a:p>
          <a:p>
            <a:pPr marL="0" indent="0">
              <a:buNone/>
            </a:pPr>
            <a:endParaRPr lang="en-US" sz="2000" dirty="0">
              <a:ea typeface="Calibri"/>
              <a:cs typeface="Times New Roman"/>
            </a:endParaRPr>
          </a:p>
          <a:p>
            <a:pPr marL="0" indent="0" algn="just">
              <a:buNone/>
            </a:pPr>
            <a:endParaRPr lang="en-US" sz="2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0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</p:spTree>
    <p:extLst>
      <p:ext uri="{BB962C8B-B14F-4D97-AF65-F5344CB8AC3E}">
        <p14:creationId xmlns:p14="http://schemas.microsoft.com/office/powerpoint/2010/main" val="118827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514350"/>
            <a:ext cx="8991600" cy="4595996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STEPS TO SOLVE WORD PROBLEMS OF LINEAR SYSTEMS</a:t>
            </a:r>
          </a:p>
          <a:p>
            <a:pPr algn="just">
              <a:spcAft>
                <a:spcPts val="600"/>
              </a:spcAft>
            </a:pPr>
            <a:r>
              <a:rPr lang="en-US" sz="2400" b="1" dirty="0"/>
              <a:t>Step 1: </a:t>
            </a:r>
            <a:r>
              <a:rPr lang="en-US" sz="2400" dirty="0"/>
              <a:t>Read the problem carefully to determine the unknown quantities.</a:t>
            </a:r>
          </a:p>
          <a:p>
            <a:pPr algn="just">
              <a:spcAft>
                <a:spcPts val="600"/>
              </a:spcAft>
            </a:pPr>
            <a:r>
              <a:rPr lang="en-US" sz="2400" b="1" dirty="0"/>
              <a:t>Step 2: </a:t>
            </a:r>
            <a:r>
              <a:rPr lang="en-US" sz="2400" dirty="0"/>
              <a:t>Choose a variable to represent the unknown terms.</a:t>
            </a:r>
          </a:p>
          <a:p>
            <a:pPr algn="just"/>
            <a:r>
              <a:rPr lang="en-US" sz="2400" b="1" dirty="0"/>
              <a:t>Step 3: </a:t>
            </a:r>
            <a:r>
              <a:rPr lang="en-US" sz="2400" dirty="0"/>
              <a:t>Translate the problem to the language of algebra to set up the system of equations.</a:t>
            </a:r>
          </a:p>
          <a:p>
            <a:pPr algn="just"/>
            <a:r>
              <a:rPr lang="en-US" sz="2400" b="1" dirty="0"/>
              <a:t>Step 4: </a:t>
            </a:r>
            <a:r>
              <a:rPr lang="en-US" sz="2400" dirty="0"/>
              <a:t>Solve the system of equations and answer the question of the original problem.</a:t>
            </a:r>
          </a:p>
          <a:p>
            <a:pPr algn="just">
              <a:spcAft>
                <a:spcPts val="600"/>
              </a:spcAft>
            </a:pPr>
            <a:r>
              <a:rPr lang="en-US" sz="2400" b="1" dirty="0"/>
              <a:t>Step 5: </a:t>
            </a:r>
            <a:r>
              <a:rPr lang="en-US" sz="2400" dirty="0"/>
              <a:t>Verify your solution by replacing the results in the original equation and proving the equality.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/>
          </a:p>
          <a:p>
            <a:pPr algn="just">
              <a:spcAft>
                <a:spcPts val="600"/>
              </a:spcAft>
            </a:pPr>
            <a:endParaRPr lang="en-US" sz="2400" dirty="0"/>
          </a:p>
          <a:p>
            <a:pPr algn="just">
              <a:spcAft>
                <a:spcPts val="600"/>
              </a:spcAft>
            </a:pPr>
            <a:endParaRPr lang="en-US" sz="24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</p:spTree>
    <p:extLst>
      <p:ext uri="{BB962C8B-B14F-4D97-AF65-F5344CB8AC3E}">
        <p14:creationId xmlns:p14="http://schemas.microsoft.com/office/powerpoint/2010/main" val="4014813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46710"/>
                <a:ext cx="8686800" cy="4511040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>
                  <a:buNone/>
                </a:pPr>
                <a:r>
                  <a:rPr lang="en-US" sz="7200" b="1" dirty="0">
                    <a:solidFill>
                      <a:srgbClr val="0070C0"/>
                    </a:solidFill>
                  </a:rPr>
                  <a:t>Sample Problem 1 (Relation between numbers)</a:t>
                </a:r>
              </a:p>
              <a:p>
                <a:pPr marL="0" indent="0">
                  <a:buNone/>
                </a:pPr>
                <a:r>
                  <a:rPr lang="en-US" sz="5600" b="1" dirty="0"/>
                  <a:t>The sum of two numbers is 18 and their difference is 6. Find the numbers.</a:t>
                </a:r>
              </a:p>
              <a:p>
                <a:pPr marL="0" lvl="0" indent="0">
                  <a:buNone/>
                </a:pPr>
                <a:r>
                  <a:rPr lang="en-US" sz="5600" u="sng" dirty="0"/>
                  <a:t>Identify variables</a:t>
                </a:r>
              </a:p>
              <a:p>
                <a:pPr marL="0" lvl="0" indent="0">
                  <a:buNone/>
                </a:pPr>
                <a:r>
                  <a:rPr lang="en-US" sz="5600" dirty="0"/>
                  <a:t>                                x: First unknown number                                  y: Second unknown number</a:t>
                </a:r>
                <a:endParaRPr lang="es-VE" sz="5600" dirty="0"/>
              </a:p>
              <a:p>
                <a:pPr marL="0" lvl="0" indent="0">
                  <a:buNone/>
                </a:pPr>
                <a:r>
                  <a:rPr lang="en-US" sz="5600" u="sng" dirty="0"/>
                  <a:t>Set up equations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b="1" dirty="0"/>
                  <a:t> </a:t>
                </a:r>
                <a:endParaRPr lang="es-VE" sz="5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𝟏𝟖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𝒂𝒏𝒅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              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56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VE" sz="5600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es-VE" sz="5600" dirty="0"/>
              </a:p>
              <a:p>
                <a:pPr marL="0" lvl="0" indent="0">
                  <a:buNone/>
                </a:pPr>
                <a:r>
                  <a:rPr lang="en-US" sz="5600" u="sng" dirty="0"/>
                  <a:t>Solve linear System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In this case we will use the elimination method, like follows: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 </a:t>
                </a:r>
                <a:endParaRPr lang="es-VE" sz="5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5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5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=18</m:t>
                              </m:r>
                            </m:e>
                            <m:e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5600" i="1"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 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The result would be:</a:t>
                </a:r>
                <a:endParaRPr lang="es-VE" sz="5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6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=24    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       →     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VE" sz="5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sz="56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en-US" sz="56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5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VE" sz="5600" b="0" i="1" smtClean="0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 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Now, we calculate the value of variable “y” by substituting the result of “x” into one of the equations</a:t>
                </a:r>
                <a:endParaRPr lang="es-VE" sz="5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=18−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=18−12  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    →         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5600" i="1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s-VE" sz="5600" dirty="0"/>
              </a:p>
              <a:p>
                <a:pPr marL="0" indent="0">
                  <a:buNone/>
                </a:pPr>
                <a:r>
                  <a:rPr lang="en-US" sz="5600" b="1" dirty="0"/>
                  <a:t> </a:t>
                </a:r>
                <a:endParaRPr lang="es-VE" sz="5600" dirty="0"/>
              </a:p>
              <a:p>
                <a:pPr marL="0" indent="0">
                  <a:buNone/>
                </a:pPr>
                <a:r>
                  <a:rPr lang="en-US" sz="5600" dirty="0"/>
                  <a:t>The numbers are 12 and 6</a:t>
                </a:r>
                <a:endParaRPr lang="es-VE" sz="5600" dirty="0"/>
              </a:p>
              <a:p>
                <a:pPr marL="0" indent="0">
                  <a:buNone/>
                </a:pPr>
                <a:endParaRPr lang="es-VE" sz="56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s-VE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46710"/>
                <a:ext cx="8686800" cy="4511040"/>
              </a:xfrm>
              <a:blipFill rotWithShape="0">
                <a:blip r:embed="rId2"/>
                <a:stretch>
                  <a:fillRect l="-632" t="-1892" b="-3514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38854"/>
                <a:ext cx="8686800" cy="4595095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>
                  <a:buNone/>
                </a:pPr>
                <a:r>
                  <a:rPr lang="en-US" sz="7200" b="1" dirty="0">
                    <a:solidFill>
                      <a:srgbClr val="0070C0"/>
                    </a:solidFill>
                  </a:rPr>
                  <a:t>Sample Problem 2 (Mixtures)</a:t>
                </a:r>
              </a:p>
              <a:p>
                <a:pPr marL="0" lvl="0" indent="0">
                  <a:buNone/>
                </a:pPr>
                <a:r>
                  <a:rPr lang="en-US" sz="5600" b="1" dirty="0"/>
                  <a:t>A student needs to prepare a solution combining a 30% alcohol solution with a 50% alcohol solution to form 300 ml of a 40% final solution. How much of each solution should be used to form the mixture?</a:t>
                </a:r>
              </a:p>
              <a:p>
                <a:pPr marL="0" lvl="0" indent="0">
                  <a:buNone/>
                </a:pPr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Identify variables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                                   x: Alcohol solution at 30%                                 y: Alcohol solution at 50%</a:t>
                </a:r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Set up equations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b="1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VE" sz="4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𝒂𝒏𝒅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VE" sz="4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s-VE" sz="40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𝟒𝟎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VE" sz="40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Solve linear System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We will use the elimination method, like follows: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4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=300</m:t>
                              </m:r>
                            </m:e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0.</m:t>
                              </m:r>
                              <m:r>
                                <a:rPr lang="es-VE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+0.50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=120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We interchange the “x” or “y” coefficients from </a:t>
                </a:r>
                <a:r>
                  <a:rPr lang="en-US" sz="4000" u="sng" dirty="0"/>
                  <a:t>equation I</a:t>
                </a:r>
                <a:r>
                  <a:rPr lang="en-US" sz="4000" dirty="0"/>
                  <a:t> and </a:t>
                </a:r>
                <a:r>
                  <a:rPr lang="en-US" sz="4000" u="sng" dirty="0"/>
                  <a:t>equation II</a:t>
                </a:r>
                <a:r>
                  <a:rPr lang="en-US" sz="4000" dirty="0"/>
                  <a:t> to eliminate one of the variables. In this case, we are going to interchange the “x” coefficients of both equations, like follows: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4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0.</m:t>
                              </m:r>
                              <m:r>
                                <a:rPr lang="es-VE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0(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=300)</m:t>
                              </m:r>
                            </m:e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−1  (0.</m:t>
                              </m:r>
                              <m:r>
                                <a:rPr lang="es-VE" sz="40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+0.50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=120)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Applying distributive property: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s-VE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s-VE" sz="4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0.</m:t>
                            </m:r>
                            <m:r>
                              <a:rPr lang="es-VE" sz="4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+0.30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=90</m:t>
                            </m:r>
                          </m:e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 −0.</m:t>
                            </m:r>
                            <m:r>
                              <a:rPr lang="es-VE" sz="40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−0.50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=−120</m:t>
                            </m:r>
                          </m:e>
                        </m:eqArr>
                      </m:e>
                    </m:d>
                  </m:oMath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The result would be: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−0.</m:t>
                      </m:r>
                      <m:r>
                        <a:rPr lang="es-VE" sz="40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=−30   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   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=150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𝑚𝑙</m:t>
                      </m:r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Now, we calculate the value of variable “x” by substituting the result of “y” into one of the equations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=300−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=300−150=15</m:t>
                      </m:r>
                      <m:r>
                        <a:rPr lang="es-VE" sz="4000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𝑚𝑙</m:t>
                      </m:r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b="1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It should be used 150 ml of solution at 30% and 150 ml of solution at 50%</a:t>
                </a:r>
                <a:endParaRPr lang="es-VE" sz="4000" dirty="0"/>
              </a:p>
              <a:p>
                <a:pPr marL="0" indent="0">
                  <a:buNone/>
                </a:pPr>
                <a:endParaRPr lang="es-VE" sz="56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s-VE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38854"/>
                <a:ext cx="8686800" cy="4595095"/>
              </a:xfrm>
              <a:blipFill rotWithShape="0">
                <a:blip r:embed="rId2"/>
                <a:stretch>
                  <a:fillRect l="-632" t="-1859" r="-351" b="-4515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</p:spTree>
    <p:extLst>
      <p:ext uri="{BB962C8B-B14F-4D97-AF65-F5344CB8AC3E}">
        <p14:creationId xmlns:p14="http://schemas.microsoft.com/office/powerpoint/2010/main" val="1340580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38854"/>
                <a:ext cx="8686800" cy="4771492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>
                  <a:buNone/>
                </a:pPr>
                <a:r>
                  <a:rPr lang="en-US" sz="7200" b="1" dirty="0">
                    <a:solidFill>
                      <a:srgbClr val="0070C0"/>
                    </a:solidFill>
                  </a:rPr>
                  <a:t>Sample Problem 3 (Investment)</a:t>
                </a:r>
              </a:p>
              <a:p>
                <a:pPr marL="0" lvl="0" indent="0">
                  <a:buNone/>
                </a:pPr>
                <a:r>
                  <a:rPr lang="en-US" sz="4000" b="1" dirty="0"/>
                  <a:t>A total of $5500 was invested in two accounts. Part was invested in a CD at 2% annual interest rate and part was invested in a money market fund at 1% annual interest rate. If the total simple interest for one year was $100, then how much was invested in each account?</a:t>
                </a:r>
                <a:endParaRPr lang="es-VE" sz="4000" dirty="0"/>
              </a:p>
              <a:p>
                <a:pPr marL="0" indent="0">
                  <a:buNone/>
                </a:pPr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Identify variables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                                  x: Amount invested at 2%                               y: Amount invested at 1%</a:t>
                </a:r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Set up equations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b="1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𝟓𝟓𝟎𝟎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𝒂𝒏𝒅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𝟎𝟐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𝟎𝟏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1" i="1">
                          <a:latin typeface="Cambria Math" panose="02040503050406030204" pitchFamily="18" charset="0"/>
                        </a:rPr>
                        <m:t>𝟏𝟎𝟎</m:t>
                      </m:r>
                    </m:oMath>
                  </m:oMathPara>
                </a14:m>
                <a:endParaRPr lang="es-VE" sz="4000" dirty="0"/>
              </a:p>
              <a:p>
                <a:pPr marL="0" lvl="0" indent="0">
                  <a:buNone/>
                </a:pPr>
                <a:r>
                  <a:rPr lang="en-US" sz="4000" u="sng" dirty="0"/>
                  <a:t>Solve linear System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We will use the elimination method, like follows:</a:t>
                </a:r>
                <a:endParaRPr lang="es-VE" sz="4000" dirty="0"/>
              </a:p>
              <a:p>
                <a:pPr marL="0" indent="0">
                  <a:buNone/>
                </a:pP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4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=5500</m:t>
                              </m:r>
                            </m:e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  0.02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+0.01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=100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We interchange the “x” or “y” coefficients from </a:t>
                </a:r>
                <a:r>
                  <a:rPr lang="en-US" sz="4000" u="sng" dirty="0"/>
                  <a:t>equation I</a:t>
                </a:r>
                <a:r>
                  <a:rPr lang="en-US" sz="4000" dirty="0"/>
                  <a:t> and </a:t>
                </a:r>
                <a:r>
                  <a:rPr lang="en-US" sz="4000" u="sng" dirty="0"/>
                  <a:t>equation II</a:t>
                </a:r>
                <a:r>
                  <a:rPr lang="en-US" sz="4000" dirty="0"/>
                  <a:t> to eliminate one of the variables. In this case, we are going to interchange the “x” coefficients of both equations, like follows: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VE" sz="4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VE" sz="4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0.02(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=5500)</m:t>
                              </m:r>
                            </m:e>
                            <m:e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−1(0.02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+0.01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sz="4000" i="1">
                                  <a:latin typeface="Cambria Math" panose="02040503050406030204" pitchFamily="18" charset="0"/>
                                </a:rPr>
                                <m:t>=100)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Applying distributive property: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s-VE" sz="4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s-VE" sz="40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0.02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+0.02=110</m:t>
                            </m:r>
                          </m:e>
                          <m:e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 −0.02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−0.01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4000" i="1">
                                <a:latin typeface="Cambria Math" panose="02040503050406030204" pitchFamily="18" charset="0"/>
                              </a:rPr>
                              <m:t>=−100</m:t>
                            </m:r>
                          </m:e>
                        </m:eqArr>
                      </m:e>
                    </m:d>
                  </m:oMath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The result would be: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0.01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=10          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=1000</m:t>
                      </m:r>
                    </m:oMath>
                  </m:oMathPara>
                </a14:m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Now, we calculate the value of variable “x” by substituting the result of “y” into one of the equations</a:t>
                </a:r>
                <a:endParaRPr lang="es-VE" sz="4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=5500−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000" i="1">
                          <a:latin typeface="Cambria Math" panose="02040503050406030204" pitchFamily="18" charset="0"/>
                        </a:rPr>
                        <m:t>=5500−1000=4500</m:t>
                      </m:r>
                    </m:oMath>
                  </m:oMathPara>
                </a14:m>
                <a:endParaRPr lang="es-VE" sz="4000" dirty="0"/>
              </a:p>
              <a:p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It was invested $4500 in the account at 2% and $1000 in the account of 1%.</a:t>
                </a:r>
                <a:endParaRPr lang="es-VE" sz="4000" dirty="0"/>
              </a:p>
              <a:p>
                <a:pPr marL="0" indent="0">
                  <a:buNone/>
                </a:pPr>
                <a:endParaRPr lang="es-VE" sz="4000" dirty="0"/>
              </a:p>
              <a:p>
                <a:pPr marL="0" indent="0">
                  <a:buNone/>
                </a:pPr>
                <a:endParaRPr lang="en-US" sz="4000" dirty="0"/>
              </a:p>
              <a:p>
                <a:pPr marL="0" indent="0">
                  <a:buNone/>
                </a:pPr>
                <a:endParaRPr lang="es-VE" sz="4000" dirty="0"/>
              </a:p>
              <a:p>
                <a:pPr marL="0" indent="0">
                  <a:buNone/>
                </a:pPr>
                <a:r>
                  <a:rPr lang="en-US" sz="4000" dirty="0"/>
                  <a:t> 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38854"/>
                <a:ext cx="8686800" cy="4771492"/>
              </a:xfrm>
              <a:blipFill rotWithShape="0">
                <a:blip r:embed="rId2"/>
                <a:stretch>
                  <a:fillRect l="-632" t="-1790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APPLICATIONS OF LINEAR SYSTEMS</a:t>
            </a:r>
          </a:p>
        </p:txBody>
      </p:sp>
    </p:spTree>
    <p:extLst>
      <p:ext uri="{BB962C8B-B14F-4D97-AF65-F5344CB8AC3E}">
        <p14:creationId xmlns:p14="http://schemas.microsoft.com/office/powerpoint/2010/main" val="3820091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425</Words>
  <Application>Microsoft Office PowerPoint</Application>
  <PresentationFormat>On-screen Show (16:9)</PresentationFormat>
  <Paragraphs>117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Applications of Linear Systems</vt:lpstr>
      <vt:lpstr>APPLICATIONS OF LINEAR SYSTEMS</vt:lpstr>
      <vt:lpstr>APPLICATIONS OF LINEAR SYSTEMS</vt:lpstr>
      <vt:lpstr>APPLICATIONS OF LINEAR SYSTEMS</vt:lpstr>
      <vt:lpstr>APPLICATIONS OF LINEAR SYSTEMS</vt:lpstr>
      <vt:lpstr>APPLICATIONS OF LINEAR SYSTEMS</vt:lpstr>
      <vt:lpstr>APPLICATIONS OF LINEAR SYSTEMS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Yessika Cordova</dc:creator>
  <cp:lastModifiedBy>Jeff Twiddy</cp:lastModifiedBy>
  <cp:revision>151</cp:revision>
  <dcterms:created xsi:type="dcterms:W3CDTF">2016-10-20T15:06:14Z</dcterms:created>
  <dcterms:modified xsi:type="dcterms:W3CDTF">2017-02-03T20:39:11Z</dcterms:modified>
</cp:coreProperties>
</file>